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72" r:id="rId4"/>
    <p:sldId id="273" r:id="rId5"/>
    <p:sldId id="274" r:id="rId6"/>
    <p:sldId id="258" r:id="rId7"/>
    <p:sldId id="259" r:id="rId8"/>
    <p:sldId id="262" r:id="rId9"/>
    <p:sldId id="261" r:id="rId10"/>
    <p:sldId id="265" r:id="rId11"/>
    <p:sldId id="271" r:id="rId12"/>
    <p:sldId id="277" r:id="rId13"/>
    <p:sldId id="268" r:id="rId14"/>
    <p:sldId id="279" r:id="rId15"/>
    <p:sldId id="263" r:id="rId16"/>
    <p:sldId id="270" r:id="rId17"/>
    <p:sldId id="280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52" autoAdjust="0"/>
    <p:restoredTop sz="94660"/>
  </p:normalViewPr>
  <p:slideViewPr>
    <p:cSldViewPr>
      <p:cViewPr varScale="1">
        <p:scale>
          <a:sx n="79" d="100"/>
          <a:sy n="79" d="100"/>
        </p:scale>
        <p:origin x="-2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124C33A-0946-4B15-AE26-E8AA317F92D2}" type="datetimeFigureOut">
              <a:rPr lang="es-ES" smtClean="0"/>
              <a:pPr/>
              <a:t>24/02/2016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622E5D2-49CA-4F8F-BE82-BFC84E649756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GXJphOfQta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quaderngic.wordpress.com/2015/12/17/compte-soc-feminista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papoderfemenino.com/politica/mundo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ublic.tableau.com/s/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eofeminicidi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nAF44s1NOOSzY2VlX9Rv5nEiOnFjDhZ-ToCnMkGPywg/edit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ku0ADklMBuuUrvRB8jF6OrtSp5OUJAjaFo0NyBtwD74/edit?usp=sharing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eldiario.es/tribunaabierta/rearme-machismo_6_471462863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http://www.eldiario.es/tribunaabierta/rearme-machismo_6_471462863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58200" cy="154203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PERIODISME FEMINISTA I VIOLÈNCIA MASCLISTA A LA XARXA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724128" y="5013176"/>
            <a:ext cx="2984376" cy="864096"/>
          </a:xfrm>
        </p:spPr>
        <p:txBody>
          <a:bodyPr/>
          <a:lstStyle/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Isabel Muntané</a:t>
            </a:r>
          </a:p>
          <a:p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s-E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imuntan</a:t>
            </a:r>
            <a:endParaRPr lang="es-E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/>
          </a:p>
          <a:p>
            <a:endParaRPr lang="es-ES" dirty="0" smtClean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165304"/>
            <a:ext cx="136226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92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Made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124744"/>
            <a:ext cx="3525285" cy="4324350"/>
          </a:xfrm>
        </p:spPr>
      </p:pic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04254932"/>
              </p:ext>
            </p:extLst>
          </p:nvPr>
        </p:nvGraphicFramePr>
        <p:xfrm>
          <a:off x="467544" y="1196752"/>
          <a:ext cx="396044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</a:tblGrid>
              <a:tr h="5040560">
                <a:tc>
                  <a:txBody>
                    <a:bodyPr/>
                    <a:lstStyle/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Partim d’una situació</a:t>
                      </a:r>
                      <a:r>
                        <a:rPr lang="ca-ES" baseline="0" dirty="0" smtClean="0">
                          <a:solidFill>
                            <a:srgbClr val="C00000"/>
                          </a:solidFill>
                        </a:rPr>
                        <a:t> de desavantatge</a:t>
                      </a:r>
                    </a:p>
                    <a:p>
                      <a:endParaRPr lang="ca-ES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a-ES" baseline="0" dirty="0" smtClean="0">
                          <a:solidFill>
                            <a:srgbClr val="C00000"/>
                          </a:solidFill>
                        </a:rPr>
                        <a:t>Hem d’e</a:t>
                      </a:r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ntrenar diferents habilitats comunicatives </a:t>
                      </a:r>
                    </a:p>
                    <a:p>
                      <a:endParaRPr lang="ca-E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Buscar eines que ens apoderin</a:t>
                      </a:r>
                    </a:p>
                    <a:p>
                      <a:endParaRPr lang="ca-E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Assertivitat</a:t>
                      </a: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Empatia </a:t>
                      </a: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Escolta activa</a:t>
                      </a: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Saber</a:t>
                      </a:r>
                      <a:r>
                        <a:rPr lang="ca-ES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dir NO</a:t>
                      </a: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Afrontar les interrupcions</a:t>
                      </a: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Al·lusions a la</a:t>
                      </a:r>
                      <a:r>
                        <a:rPr lang="ca-ES" baseline="0" dirty="0" smtClean="0">
                          <a:solidFill>
                            <a:srgbClr val="C00000"/>
                          </a:solidFill>
                        </a:rPr>
                        <a:t> vida privada</a:t>
                      </a:r>
                    </a:p>
                    <a:p>
                      <a:r>
                        <a:rPr lang="ca-ES" baseline="0" dirty="0" smtClean="0">
                          <a:solidFill>
                            <a:srgbClr val="C00000"/>
                          </a:solidFill>
                        </a:rPr>
                        <a:t>La cosificació i </a:t>
                      </a:r>
                      <a:r>
                        <a:rPr lang="ca-ES" baseline="0" dirty="0" err="1" smtClean="0">
                          <a:solidFill>
                            <a:srgbClr val="C00000"/>
                          </a:solidFill>
                        </a:rPr>
                        <a:t>sexualització</a:t>
                      </a:r>
                      <a:endParaRPr lang="ca-ES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Afrontar les crítiques</a:t>
                      </a:r>
                    </a:p>
                    <a:p>
                      <a:endParaRPr lang="ca-ES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/>
                      <a:r>
                        <a:rPr lang="ca-ES" dirty="0" smtClean="0">
                          <a:solidFill>
                            <a:srgbClr val="C00000"/>
                          </a:solidFill>
                        </a:rPr>
                        <a:t>RESPONDRE ALS ATACS</a:t>
                      </a:r>
                      <a:endParaRPr lang="ca-E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frame-video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2996952"/>
            <a:ext cx="7715200" cy="2935539"/>
          </a:xfrm>
        </p:spPr>
      </p:pic>
      <p:pic>
        <p:nvPicPr>
          <p:cNvPr id="6" name="Imatge 5" descr="Quaderngic2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980728"/>
            <a:ext cx="7738247" cy="1273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3805260"/>
              </p:ext>
            </p:extLst>
          </p:nvPr>
        </p:nvGraphicFramePr>
        <p:xfrm>
          <a:off x="539552" y="1124744"/>
          <a:ext cx="784887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4400" dirty="0" smtClean="0"/>
                        <a:t>PERIODISME DE DADES </a:t>
                      </a:r>
                      <a:endParaRPr lang="es-ES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5662914"/>
              </p:ext>
            </p:extLst>
          </p:nvPr>
        </p:nvGraphicFramePr>
        <p:xfrm>
          <a:off x="899592" y="2348880"/>
          <a:ext cx="1080120" cy="648072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080120"/>
              </a:tblGrid>
              <a:tr h="648072">
                <a:tc>
                  <a:txBody>
                    <a:bodyPr/>
                    <a:lstStyle/>
                    <a:p>
                      <a:r>
                        <a:rPr lang="es-ES" dirty="0" smtClean="0"/>
                        <a:t>EXCEL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4762397"/>
              </p:ext>
            </p:extLst>
          </p:nvPr>
        </p:nvGraphicFramePr>
        <p:xfrm>
          <a:off x="3275856" y="2204864"/>
          <a:ext cx="2160240" cy="936104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160240"/>
              </a:tblGrid>
              <a:tr h="936104">
                <a:tc>
                  <a:txBody>
                    <a:bodyPr/>
                    <a:lstStyle/>
                    <a:p>
                      <a:r>
                        <a:rPr lang="es-ES" dirty="0" smtClean="0"/>
                        <a:t>DATA JOURNALIST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4170331"/>
              </p:ext>
            </p:extLst>
          </p:nvPr>
        </p:nvGraphicFramePr>
        <p:xfrm>
          <a:off x="6732240" y="2204864"/>
          <a:ext cx="1512168" cy="720080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512168"/>
              </a:tblGrid>
              <a:tr h="720080">
                <a:tc>
                  <a:txBody>
                    <a:bodyPr/>
                    <a:lstStyle/>
                    <a:p>
                      <a:r>
                        <a:rPr lang="es-ES" dirty="0" smtClean="0"/>
                        <a:t>GOOGLE</a:t>
                      </a:r>
                    </a:p>
                    <a:p>
                      <a:r>
                        <a:rPr lang="es-ES" dirty="0" smtClean="0"/>
                        <a:t>DRIVE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808337"/>
              </p:ext>
            </p:extLst>
          </p:nvPr>
        </p:nvGraphicFramePr>
        <p:xfrm>
          <a:off x="2483768" y="4653136"/>
          <a:ext cx="3024336" cy="792088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000000">
                      <a:alpha val="75000"/>
                    </a:srgbClr>
                  </a:outerShdw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3024336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SPREADSHEET</a:t>
                      </a:r>
                      <a:endParaRPr lang="es-ES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1233332"/>
              </p:ext>
            </p:extLst>
          </p:nvPr>
        </p:nvGraphicFramePr>
        <p:xfrm>
          <a:off x="6444208" y="3861048"/>
          <a:ext cx="2160240" cy="936104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160240"/>
              </a:tblGrid>
              <a:tr h="936104">
                <a:tc>
                  <a:txBody>
                    <a:bodyPr/>
                    <a:lstStyle/>
                    <a:p>
                      <a:r>
                        <a:rPr lang="es-ES" dirty="0" smtClean="0"/>
                        <a:t>DATA JOURNALIST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944740"/>
              </p:ext>
            </p:extLst>
          </p:nvPr>
        </p:nvGraphicFramePr>
        <p:xfrm>
          <a:off x="6300192" y="5085184"/>
          <a:ext cx="2160240" cy="423664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160240"/>
              </a:tblGrid>
              <a:tr h="423664">
                <a:tc>
                  <a:txBody>
                    <a:bodyPr/>
                    <a:lstStyle/>
                    <a:p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Quadrigram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5050550"/>
              </p:ext>
            </p:extLst>
          </p:nvPr>
        </p:nvGraphicFramePr>
        <p:xfrm>
          <a:off x="3779912" y="3645024"/>
          <a:ext cx="1872208" cy="432048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872208"/>
              </a:tblGrid>
              <a:tr h="432048">
                <a:tc>
                  <a:txBody>
                    <a:bodyPr/>
                    <a:lstStyle/>
                    <a:p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OpenRefine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992210"/>
              </p:ext>
            </p:extLst>
          </p:nvPr>
        </p:nvGraphicFramePr>
        <p:xfrm>
          <a:off x="683568" y="3717032"/>
          <a:ext cx="1296144" cy="504056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296144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CartoDB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476626"/>
              </p:ext>
            </p:extLst>
          </p:nvPr>
        </p:nvGraphicFramePr>
        <p:xfrm>
          <a:off x="539552" y="5229200"/>
          <a:ext cx="1656184" cy="576064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1656184"/>
              </a:tblGrid>
              <a:tr h="576064">
                <a:tc>
                  <a:txBody>
                    <a:bodyPr/>
                    <a:lstStyle/>
                    <a:p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Mailchimp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3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75346234"/>
              </p:ext>
            </p:extLst>
          </p:nvPr>
        </p:nvGraphicFramePr>
        <p:xfrm>
          <a:off x="611560" y="908720"/>
          <a:ext cx="7848872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48872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es-ES" sz="4400" dirty="0" smtClean="0"/>
                        <a:t>PROGRAMARI </a:t>
                      </a:r>
                      <a:r>
                        <a:rPr lang="es-ES" sz="4400" dirty="0" smtClean="0"/>
                        <a:t>GRATUÏT</a:t>
                      </a:r>
                      <a:endParaRPr lang="es-ES" sz="4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tge 3" descr="Mapa poder femenin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7303" y="1844824"/>
            <a:ext cx="2492360" cy="300453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Imatge 4" descr="Mapa poder femenino3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2996952"/>
            <a:ext cx="5220072" cy="345184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06445059"/>
              </p:ext>
            </p:extLst>
          </p:nvPr>
        </p:nvGraphicFramePr>
        <p:xfrm>
          <a:off x="4932040" y="1916832"/>
          <a:ext cx="36004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</a:t>
                      </a:r>
                      <a:r>
                        <a:rPr kumimoji="0" lang="ca-ES" sz="18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MAPA DEL PODER FEMENINO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5101181"/>
              </p:ext>
            </p:extLst>
          </p:nvPr>
        </p:nvGraphicFramePr>
        <p:xfrm>
          <a:off x="1043608" y="5157192"/>
          <a:ext cx="2160240" cy="504056"/>
        </p:xfrm>
        <a:graphic>
          <a:graphicData uri="http://schemas.openxmlformats.org/drawingml/2006/table">
            <a:tbl>
              <a:tblPr firstRow="1" bandRow="1">
                <a:effectLst>
                  <a:reflection stA="43000" endPos="65000" dist="50800" dir="5400000" sy="-100000" algn="bl" rotWithShape="0"/>
                </a:effectLst>
                <a:tableStyleId>{5C22544A-7EE6-4342-B048-85BDC9FD1C3A}</a:tableStyleId>
              </a:tblPr>
              <a:tblGrid>
                <a:gridCol w="2160240"/>
              </a:tblGrid>
              <a:tr h="504056">
                <a:tc>
                  <a:txBody>
                    <a:bodyPr/>
                    <a:lstStyle/>
                    <a:p>
                      <a:r>
                        <a:rPr kumimoji="0" lang="ca-E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Tableau</a:t>
                      </a:r>
                      <a:r>
                        <a:rPr kumimoji="0" lang="ca-ES" sz="18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kumimoji="0" lang="ca-ES" sz="1800" b="1" u="sng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public</a:t>
                      </a:r>
                      <a:endParaRPr lang="es-ES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>
            <a:hlinkClick r:id="rId2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764705"/>
            <a:ext cx="4868334" cy="345638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1374727"/>
            <a:ext cx="5092348" cy="2846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602429"/>
            <a:ext cx="5485521" cy="3109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97474121"/>
              </p:ext>
            </p:extLst>
          </p:nvPr>
        </p:nvGraphicFramePr>
        <p:xfrm>
          <a:off x="6207899" y="4837151"/>
          <a:ext cx="2771800" cy="504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1800"/>
              </a:tblGrid>
              <a:tr h="504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www.geofeminicidio.com</a:t>
                      </a:r>
                      <a:endParaRPr lang="es-ES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229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idor de contingut 5" descr="The guardia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933044" cy="4612382"/>
          </a:xfr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92565874"/>
              </p:ext>
            </p:extLst>
          </p:nvPr>
        </p:nvGraphicFramePr>
        <p:xfrm>
          <a:off x="3779912" y="2564904"/>
          <a:ext cx="496855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8552"/>
              </a:tblGrid>
              <a:tr h="0">
                <a:tc>
                  <a:txBody>
                    <a:bodyPr/>
                    <a:lstStyle/>
                    <a:p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</a:t>
                      </a:r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The</a:t>
                      </a:r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Guardian</a:t>
                      </a:r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”: </a:t>
                      </a:r>
                      <a:r>
                        <a:rPr kumimoji="0" lang="ca-ES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Mps</a:t>
                      </a:r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Expenses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61781823"/>
              </p:ext>
            </p:extLst>
          </p:nvPr>
        </p:nvGraphicFramePr>
        <p:xfrm>
          <a:off x="323528" y="5805264"/>
          <a:ext cx="5256584" cy="432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584"/>
              </a:tblGrid>
              <a:tr h="432048">
                <a:tc>
                  <a:txBody>
                    <a:bodyPr/>
                    <a:lstStyle/>
                    <a:p>
                      <a:r>
                        <a:rPr lang="es-ES" dirty="0" smtClean="0">
                          <a:hlinkClick r:id="rId4"/>
                        </a:rPr>
                        <a:t>BBDD</a:t>
                      </a:r>
                      <a:r>
                        <a:rPr lang="es-ES" dirty="0" smtClean="0"/>
                        <a:t> </a:t>
                      </a:r>
                      <a:r>
                        <a:rPr kumimoji="0" lang="ca-ES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distribució de renda a Barcelona 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3451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idor de contingut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endParaRPr lang="ca-ES" dirty="0" smtClean="0"/>
          </a:p>
          <a:p>
            <a:pPr algn="ctr"/>
            <a:r>
              <a:rPr lang="ca-ES" b="1" dirty="0" smtClean="0"/>
              <a:t>Les nenes bones van al cel i les periodistes feministes a tot arreu... </a:t>
            </a:r>
          </a:p>
          <a:p>
            <a:pPr algn="ctr"/>
            <a:r>
              <a:rPr lang="ca-ES" b="1" dirty="0" smtClean="0"/>
              <a:t>Posem la xarxa al nostre servei!</a:t>
            </a:r>
            <a:endParaRPr lang="ca-ES" b="1" dirty="0"/>
          </a:p>
        </p:txBody>
      </p:sp>
      <p:pic>
        <p:nvPicPr>
          <p:cNvPr id="6" name="5 Marcador de contenido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553" y="764704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196752"/>
            <a:ext cx="4020447" cy="4824536"/>
          </a:xfr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046756"/>
              </p:ext>
            </p:extLst>
          </p:nvPr>
        </p:nvGraphicFramePr>
        <p:xfrm>
          <a:off x="683568" y="2852937"/>
          <a:ext cx="288032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1"/>
              </a:tblGrid>
              <a:tr h="10081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a-ES" sz="3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MOLTES GRÀCIES</a:t>
                      </a:r>
                      <a:endParaRPr lang="es-E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6165304"/>
            <a:ext cx="1362265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92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492896"/>
            <a:ext cx="5869916" cy="3228454"/>
          </a:xfrm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83853791"/>
              </p:ext>
            </p:extLst>
          </p:nvPr>
        </p:nvGraphicFramePr>
        <p:xfrm>
          <a:off x="611560" y="1044848"/>
          <a:ext cx="8136904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735856">
                <a:tc>
                  <a:txBody>
                    <a:bodyPr/>
                    <a:lstStyle/>
                    <a:p>
                      <a:pPr algn="ctr"/>
                      <a:r>
                        <a:rPr lang="es-ES" sz="3200" dirty="0" smtClean="0"/>
                        <a:t>PERIODISME FEMINISTA CONTRA</a:t>
                      </a:r>
                      <a:r>
                        <a:rPr lang="es-ES" sz="3200" baseline="0" dirty="0" smtClean="0"/>
                        <a:t> EL PATRIARCAT</a:t>
                      </a:r>
                      <a:endParaRPr lang="es-ES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31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Dones bevent cerve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1052736"/>
            <a:ext cx="4876800" cy="3406140"/>
          </a:xfrm>
        </p:spPr>
      </p:pic>
      <p:pic>
        <p:nvPicPr>
          <p:cNvPr id="5" name="Imatge 4" descr="Valkiri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84984"/>
            <a:ext cx="4495800" cy="3345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Dona astronau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124744"/>
            <a:ext cx="2477765" cy="3109352"/>
          </a:xfrm>
        </p:spPr>
      </p:pic>
      <p:pic>
        <p:nvPicPr>
          <p:cNvPr id="5" name="Imatge 4" descr="Dona boxa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1268760"/>
            <a:ext cx="1432560" cy="2042160"/>
          </a:xfrm>
          <a:prstGeom prst="rect">
            <a:avLst/>
          </a:prstGeom>
        </p:spPr>
      </p:pic>
      <p:pic>
        <p:nvPicPr>
          <p:cNvPr id="6" name="Imatge 5" descr="Dona aviaadora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3501008"/>
            <a:ext cx="3453016" cy="2925472"/>
          </a:xfrm>
          <a:prstGeom prst="rect">
            <a:avLst/>
          </a:prstGeom>
        </p:spPr>
      </p:pic>
      <p:pic>
        <p:nvPicPr>
          <p:cNvPr id="7" name="Imatge 6" descr="Dones amb pal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455598"/>
            <a:ext cx="3600400" cy="2930726"/>
          </a:xfrm>
          <a:prstGeom prst="rect">
            <a:avLst/>
          </a:prstGeom>
        </p:spPr>
      </p:pic>
      <p:pic>
        <p:nvPicPr>
          <p:cNvPr id="8" name="Imatge 7" descr="Dones escopete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980728"/>
            <a:ext cx="30480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tge 5" descr="Web G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361564">
            <a:off x="3638869" y="1304731"/>
            <a:ext cx="4944433" cy="324738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Imatge 7" descr="Twitter G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3" y="485779"/>
            <a:ext cx="2579934" cy="5751533"/>
          </a:xfrm>
          <a:prstGeom prst="rect">
            <a:avLst/>
          </a:prstGeom>
        </p:spPr>
      </p:pic>
      <p:pic>
        <p:nvPicPr>
          <p:cNvPr id="9" name="Imatge 8" descr="facebook Gi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3" y="3684452"/>
            <a:ext cx="6228184" cy="2552860"/>
          </a:xfrm>
          <a:prstGeom prst="rect">
            <a:avLst/>
          </a:prstGeom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35392187"/>
              </p:ext>
            </p:extLst>
          </p:nvPr>
        </p:nvGraphicFramePr>
        <p:xfrm>
          <a:off x="7092280" y="908720"/>
          <a:ext cx="17518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85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@GIC_UAB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74403946"/>
              </p:ext>
            </p:extLst>
          </p:nvPr>
        </p:nvGraphicFramePr>
        <p:xfrm>
          <a:off x="4067944" y="5805264"/>
          <a:ext cx="468052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05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www.mastergenerecomunicacio.org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33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idor de contingut 3" descr="AVUI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062578" cy="4225107"/>
          </a:xfrm>
        </p:spPr>
      </p:pic>
      <p:pic>
        <p:nvPicPr>
          <p:cNvPr id="5" name="Imatge 4" descr="bitma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2592288"/>
            <a:ext cx="3020160" cy="4265712"/>
          </a:xfrm>
          <a:prstGeom prst="rect">
            <a:avLst/>
          </a:prstGeom>
        </p:spPr>
      </p:pic>
      <p:pic>
        <p:nvPicPr>
          <p:cNvPr id="6" name="Imatge 5" descr="Diagon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9074">
            <a:off x="5325159" y="1798404"/>
            <a:ext cx="3196007" cy="4509120"/>
          </a:xfrm>
          <a:prstGeom prst="rect">
            <a:avLst/>
          </a:prstGeom>
        </p:spPr>
      </p:pic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4597178"/>
              </p:ext>
            </p:extLst>
          </p:nvPr>
        </p:nvGraphicFramePr>
        <p:xfrm>
          <a:off x="611560" y="1044848"/>
          <a:ext cx="8136904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6904"/>
              </a:tblGrid>
              <a:tr h="735856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PERIODISME GENERALISTA</a:t>
                      </a:r>
                      <a:endParaRPr lang="es-ES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78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69078717"/>
              </p:ext>
            </p:extLst>
          </p:nvPr>
        </p:nvGraphicFramePr>
        <p:xfrm>
          <a:off x="683568" y="980728"/>
          <a:ext cx="7560840" cy="735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0840"/>
              </a:tblGrid>
              <a:tr h="735856">
                <a:tc>
                  <a:txBody>
                    <a:bodyPr/>
                    <a:lstStyle/>
                    <a:p>
                      <a:r>
                        <a:rPr lang="es-ES" sz="4000" dirty="0" smtClean="0"/>
                        <a:t>PERIODISME A LA XARXA</a:t>
                      </a:r>
                      <a:endParaRPr lang="es-ES" sz="4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Imatge 4" descr="Dejemonos de eufemismos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76872"/>
            <a:ext cx="3973984" cy="4017814"/>
          </a:xfrm>
          <a:prstGeom prst="rect">
            <a:avLst/>
          </a:prstGeom>
        </p:spPr>
      </p:pic>
      <p:pic>
        <p:nvPicPr>
          <p:cNvPr id="6" name="Imatge 5" descr="El rearme del machismo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754788">
            <a:off x="717028" y="1954023"/>
            <a:ext cx="3720422" cy="369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906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dirty="0"/>
              <a:t>Emetre bona </a:t>
            </a:r>
            <a:r>
              <a:rPr lang="ca-ES" dirty="0" smtClean="0"/>
              <a:t>informació amb perspectiva feminista</a:t>
            </a:r>
            <a:endParaRPr lang="es-ES" dirty="0"/>
          </a:p>
          <a:p>
            <a:r>
              <a:rPr lang="ca-ES" dirty="0"/>
              <a:t>Emetre informació </a:t>
            </a:r>
            <a:r>
              <a:rPr lang="ca-ES" dirty="0" smtClean="0"/>
              <a:t>provocadora perquè hem de remoure les consciències i fer pensar i repensar-nos</a:t>
            </a:r>
            <a:endParaRPr lang="es-ES" dirty="0"/>
          </a:p>
          <a:p>
            <a:r>
              <a:rPr lang="ca-ES" dirty="0" smtClean="0"/>
              <a:t>Saber gestionar </a:t>
            </a:r>
            <a:r>
              <a:rPr lang="ca-ES" dirty="0"/>
              <a:t>els atacs, </a:t>
            </a:r>
            <a:r>
              <a:rPr lang="ca-ES" dirty="0" smtClean="0"/>
              <a:t>professionalment, personalment i </a:t>
            </a:r>
            <a:r>
              <a:rPr lang="ca-ES" dirty="0"/>
              <a:t>emocionalment</a:t>
            </a:r>
            <a:endParaRPr lang="es-ES" dirty="0"/>
          </a:p>
          <a:p>
            <a:endParaRPr lang="es-ES" dirty="0"/>
          </a:p>
        </p:txBody>
      </p:sp>
      <p:graphicFrame>
        <p:nvGraphicFramePr>
          <p:cNvPr id="4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92233906"/>
              </p:ext>
            </p:extLst>
          </p:nvPr>
        </p:nvGraphicFramePr>
        <p:xfrm>
          <a:off x="427229" y="1268760"/>
          <a:ext cx="8229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4400" dirty="0" smtClean="0"/>
                        <a:t>PERIODISME</a:t>
                      </a:r>
                      <a:r>
                        <a:rPr lang="es-ES" sz="4400" baseline="0" dirty="0" smtClean="0"/>
                        <a:t> FEMINISTA</a:t>
                      </a:r>
                      <a:endParaRPr lang="es-ES" sz="4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694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793792">
            <a:off x="4132441" y="2036574"/>
            <a:ext cx="4196730" cy="4196730"/>
          </a:xfrm>
          <a:prstGeom prst="rect">
            <a:avLst/>
          </a:prstGeom>
          <a:ln>
            <a:solidFill>
              <a:schemeClr val="accent1">
                <a:alpha val="44000"/>
              </a:schemeClr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323528" y="4134939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C00000"/>
                </a:solidFill>
              </a:rPr>
              <a:t>Conèixer els diferents patrons comunicatius </a:t>
            </a: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5445224"/>
            <a:ext cx="396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>
                <a:solidFill>
                  <a:srgbClr val="FF0000"/>
                </a:solidFill>
              </a:rPr>
              <a:t>Desenvolupar recursos propis que permetin un </a:t>
            </a:r>
            <a:r>
              <a:rPr lang="ca-ES" dirty="0" err="1" smtClean="0">
                <a:solidFill>
                  <a:srgbClr val="FF0000"/>
                </a:solidFill>
              </a:rPr>
              <a:t>autoconeixement</a:t>
            </a:r>
            <a:r>
              <a:rPr lang="ca-ES" dirty="0" smtClean="0">
                <a:solidFill>
                  <a:srgbClr val="FF0000"/>
                </a:solidFill>
              </a:rPr>
              <a:t> </a:t>
            </a:r>
            <a:endParaRPr lang="ca-ES" dirty="0">
              <a:solidFill>
                <a:srgbClr val="FF0000"/>
              </a:solidFill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2590430"/>
              </p:ext>
            </p:extLst>
          </p:nvPr>
        </p:nvGraphicFramePr>
        <p:xfrm>
          <a:off x="427229" y="1268760"/>
          <a:ext cx="82296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4400" dirty="0" smtClean="0"/>
                        <a:t>FER XARXA DE SUPORT</a:t>
                      </a:r>
                      <a:endParaRPr lang="es-ES" sz="4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2108368"/>
              </p:ext>
            </p:extLst>
          </p:nvPr>
        </p:nvGraphicFramePr>
        <p:xfrm>
          <a:off x="443880" y="2636912"/>
          <a:ext cx="3264023" cy="1296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4023"/>
              </a:tblGrid>
              <a:tr h="1296144">
                <a:tc>
                  <a:txBody>
                    <a:bodyPr/>
                    <a:lstStyle/>
                    <a:p>
                      <a:r>
                        <a:rPr lang="es-ES" dirty="0" smtClean="0">
                          <a:solidFill>
                            <a:srgbClr val="990033"/>
                          </a:solidFill>
                        </a:rPr>
                        <a:t>A la vida </a:t>
                      </a:r>
                      <a:r>
                        <a:rPr lang="es-ES" dirty="0" err="1" smtClean="0">
                          <a:solidFill>
                            <a:srgbClr val="990033"/>
                          </a:solidFill>
                        </a:rPr>
                        <a:t>quotidiana</a:t>
                      </a:r>
                      <a:endParaRPr lang="es-ES" dirty="0" smtClean="0">
                        <a:solidFill>
                          <a:srgbClr val="990033"/>
                        </a:solidFill>
                      </a:endParaRPr>
                    </a:p>
                    <a:p>
                      <a:r>
                        <a:rPr lang="es-ES" baseline="0" dirty="0" smtClean="0">
                          <a:solidFill>
                            <a:srgbClr val="990033"/>
                          </a:solidFill>
                        </a:rPr>
                        <a:t>En </a:t>
                      </a:r>
                      <a:r>
                        <a:rPr lang="es-ES" baseline="0" dirty="0" err="1" smtClean="0">
                          <a:solidFill>
                            <a:srgbClr val="990033"/>
                          </a:solidFill>
                        </a:rPr>
                        <a:t>l’àmbit</a:t>
                      </a:r>
                      <a:r>
                        <a:rPr lang="es-ES" baseline="0" dirty="0" smtClean="0">
                          <a:solidFill>
                            <a:srgbClr val="990033"/>
                          </a:solidFill>
                        </a:rPr>
                        <a:t> laboral</a:t>
                      </a:r>
                    </a:p>
                    <a:p>
                      <a:r>
                        <a:rPr lang="es-ES" baseline="0" dirty="0" smtClean="0">
                          <a:solidFill>
                            <a:srgbClr val="990033"/>
                          </a:solidFill>
                        </a:rPr>
                        <a:t>Offline </a:t>
                      </a:r>
                    </a:p>
                    <a:p>
                      <a:r>
                        <a:rPr lang="es-ES" baseline="0" dirty="0" smtClean="0">
                          <a:solidFill>
                            <a:srgbClr val="990033"/>
                          </a:solidFill>
                        </a:rPr>
                        <a:t>Online</a:t>
                      </a:r>
                      <a:endParaRPr lang="es-ES" dirty="0">
                        <a:solidFill>
                          <a:srgbClr val="990033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104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984</TotalTime>
  <Words>185</Words>
  <Application>Microsoft Office PowerPoint</Application>
  <PresentationFormat>Presentació en pantalla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17</vt:i4>
      </vt:variant>
    </vt:vector>
  </HeadingPairs>
  <TitlesOfParts>
    <vt:vector size="18" baseType="lpstr">
      <vt:lpstr>Urbano</vt:lpstr>
      <vt:lpstr>PERIODISME FEMINISTA I VIOLÈNCIA MASCLISTA A LA XARXA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PERIODISME FEMINISTA A LA XARXA</dc:title>
  <dc:creator>Isabel</dc:creator>
  <cp:lastModifiedBy>isabelm</cp:lastModifiedBy>
  <cp:revision>67</cp:revision>
  <dcterms:created xsi:type="dcterms:W3CDTF">2016-02-14T11:22:30Z</dcterms:created>
  <dcterms:modified xsi:type="dcterms:W3CDTF">2016-02-24T07:04:46Z</dcterms:modified>
</cp:coreProperties>
</file>